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8356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NodeMCU, ESP32, and ESP8266: A Comprehensive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500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Demystifying IoT Development Platforms. Exploring Features, Differences, and Pinouts.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310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Audience: Hobbyists, Engineers, and IoT Enthusiasts.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965984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973604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5949077"/>
            <a:ext cx="216169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swaraj upgrad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6873"/>
            <a:ext cx="108288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Conclusion: Choosing the Right Platform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809280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10110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3036094"/>
            <a:ext cx="11724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Complex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3630335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673912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387858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6433304" y="3900726"/>
            <a:ext cx="1347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Advanced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4494967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4538543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773" y="474321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7509272" y="4765358"/>
            <a:ext cx="9290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Simple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6016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ESP8266 is suitable for low-cost, simple applications. ESP32 is ideal for complex projects.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62197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Future Trends: AI/ML integration on these platforms. Explore the vibrant IoT community!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28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is NodeMCU?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68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497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Open-source IoT platform. It is based on the ESP8266.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268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8497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Lua-based firmware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2919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Wi-Fi connectivity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7341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Breadboard-friendly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1763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Pre-flashed firmware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8737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Emerged as a popular prototyping tool. Released in 2014, gained traction due to its ease of use.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606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ESP8266: The Heart of NodeMCU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734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32159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73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Overview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6391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ESP8266 SoC (System on a Chip) details.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734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9" name="Text 6"/>
          <p:cNvSpPr/>
          <p:nvPr/>
        </p:nvSpPr>
        <p:spPr>
          <a:xfrm>
            <a:off x="4770537" y="32159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173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Specifications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6391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32-bit RISC CPU. Clock Speed: 80 MHz. Wi-Fi: 802.11 b/g/n.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2345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3" name="Text 10"/>
          <p:cNvSpPr/>
          <p:nvPr/>
        </p:nvSpPr>
        <p:spPr>
          <a:xfrm>
            <a:off x="878860" y="52770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234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Strengths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7250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 cost, low power. Adequate for simple IoT tasks.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93790" y="634305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Limitations: Limited processing power. Example Use Cases: Sensor monitoring, smart plugs.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4359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ESP32: The Enhanced Successor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01315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Overview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61854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ESP32 SoC (System on a Chip) features.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901315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Specifications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61854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Dual-core 32-bit RISC-V. Clock Speed: Up to 240 MHz. Bluetooth: v4.2.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60883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387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Strengths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87811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Higher processing power and more peripherals.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7229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Example Use Cases: Advanced IoT devices and wearable technology.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73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 Comparison: ESP8266 vs. ESP32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35022"/>
            <a:ext cx="7556421" cy="3917156"/>
          </a:xfrm>
          <a:prstGeom prst="roundRect">
            <a:avLst>
              <a:gd name="adj" fmla="val 86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042642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318635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318635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ESP8266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318635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ESP32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692962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383667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CPU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383667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32-bit RISC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383667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Dual-core 32-bit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4343281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448698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Clock Speed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448698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80 MHz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448698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 to 240 MHz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4993600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5457" y="513730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Bluetooth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513730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513730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Yes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6287810" y="5643920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515457" y="57876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Memory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9032438" y="578762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64KB RAM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1545610" y="57876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520KB RAM</a:t>
            </a:r>
            <a:endParaRPr lang="en-US" sz="1750" dirty="0"/>
          </a:p>
        </p:txBody>
      </p:sp>
      <p:sp>
        <p:nvSpPr>
          <p:cNvPr id="25" name="Shape 22"/>
          <p:cNvSpPr/>
          <p:nvPr/>
        </p:nvSpPr>
        <p:spPr>
          <a:xfrm>
            <a:off x="6287810" y="6294239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6515457" y="643794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GPIOs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9032438" y="643794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Limited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11545610" y="643794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More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5085"/>
            <a:ext cx="73831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NodeMCU Pinout Deep Dive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584025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8314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Digital I/O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321862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D0-D8 for digital input and output.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4584025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8314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Analog Input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321862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A0 pin for analog signal reading.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4584025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8314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Communication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321862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UART, SPI, and I2C interfaces.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71667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alternative pin functions. D3 and D4 commonly used for I2C.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68458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ESP32 Pinout Exploration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Digital I/O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GPIO0-GPIO39 offer digital functionality.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390001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643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Analog I/O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133606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ADC1/2 and DAC1/2 provide analog capabilities.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294894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2772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Communication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76762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UART, SPI, and I2C options available.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675114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Flexible peripheral pin mapping is supported. Use caution with internal function pins.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16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2465" y="2929890"/>
            <a:ext cx="10073759" cy="600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Programming Environments and Languages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303770" y="3818334"/>
            <a:ext cx="22860" cy="3361968"/>
          </a:xfrm>
          <a:prstGeom prst="roundRect">
            <a:avLst>
              <a:gd name="adj" fmla="val 126074"/>
            </a:avLst>
          </a:prstGeom>
          <a:solidFill>
            <a:srgbClr val="CFD2D8"/>
          </a:solidFill>
          <a:ln/>
        </p:spPr>
      </p:sp>
      <p:sp>
        <p:nvSpPr>
          <p:cNvPr id="5" name="Shape 2"/>
          <p:cNvSpPr/>
          <p:nvPr/>
        </p:nvSpPr>
        <p:spPr>
          <a:xfrm>
            <a:off x="6545580" y="4239101"/>
            <a:ext cx="576382" cy="22860"/>
          </a:xfrm>
          <a:prstGeom prst="roundRect">
            <a:avLst>
              <a:gd name="adj" fmla="val 126074"/>
            </a:avLst>
          </a:prstGeom>
          <a:solidFill>
            <a:srgbClr val="CFD2D8"/>
          </a:solidFill>
          <a:ln/>
        </p:spPr>
      </p:sp>
      <p:sp>
        <p:nvSpPr>
          <p:cNvPr id="6" name="Shape 3"/>
          <p:cNvSpPr/>
          <p:nvPr/>
        </p:nvSpPr>
        <p:spPr>
          <a:xfrm>
            <a:off x="7099102" y="4034433"/>
            <a:ext cx="432197" cy="43219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7" name="Text 4"/>
          <p:cNvSpPr/>
          <p:nvPr/>
        </p:nvSpPr>
        <p:spPr>
          <a:xfrm>
            <a:off x="7171134" y="4070449"/>
            <a:ext cx="288131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3952994" y="4010382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NodeMCU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72465" y="4425791"/>
            <a:ext cx="568213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Lua scripting and Arduino IDE support.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508438" y="5199578"/>
            <a:ext cx="576382" cy="22860"/>
          </a:xfrm>
          <a:prstGeom prst="roundRect">
            <a:avLst>
              <a:gd name="adj" fmla="val 126074"/>
            </a:avLst>
          </a:prstGeom>
          <a:solidFill>
            <a:srgbClr val="CFD2D8"/>
          </a:solidFill>
          <a:ln/>
        </p:spPr>
      </p:sp>
      <p:sp>
        <p:nvSpPr>
          <p:cNvPr id="11" name="Shape 8"/>
          <p:cNvSpPr/>
          <p:nvPr/>
        </p:nvSpPr>
        <p:spPr>
          <a:xfrm>
            <a:off x="7099102" y="4994910"/>
            <a:ext cx="432197" cy="43219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2" name="Text 9"/>
          <p:cNvSpPr/>
          <p:nvPr/>
        </p:nvSpPr>
        <p:spPr>
          <a:xfrm>
            <a:off x="7171134" y="5030926"/>
            <a:ext cx="288131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8275796" y="4970859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ESP32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8275796" y="5386268"/>
            <a:ext cx="568213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Arduino IDE and MicroPython are supported.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545580" y="6064091"/>
            <a:ext cx="576382" cy="22860"/>
          </a:xfrm>
          <a:prstGeom prst="roundRect">
            <a:avLst>
              <a:gd name="adj" fmla="val 126074"/>
            </a:avLst>
          </a:prstGeom>
          <a:solidFill>
            <a:srgbClr val="CFD2D8"/>
          </a:solidFill>
          <a:ln/>
        </p:spPr>
      </p:sp>
      <p:sp>
        <p:nvSpPr>
          <p:cNvPr id="16" name="Shape 13"/>
          <p:cNvSpPr/>
          <p:nvPr/>
        </p:nvSpPr>
        <p:spPr>
          <a:xfrm>
            <a:off x="7099102" y="5859423"/>
            <a:ext cx="432197" cy="43219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7" name="Text 14"/>
          <p:cNvSpPr/>
          <p:nvPr/>
        </p:nvSpPr>
        <p:spPr>
          <a:xfrm>
            <a:off x="7171134" y="5895439"/>
            <a:ext cx="288131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3952994" y="5835372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Libraries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72465" y="6250781"/>
            <a:ext cx="568213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WiFiManager, PubSubClient, and ArduinoJson.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672465" y="7396401"/>
            <a:ext cx="1328547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Espressif IDF (C/C++) available for ESP32. Popular libraries simplify IoT development.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3914"/>
            <a:ext cx="106410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Practical Applications and Project Ideas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74285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5366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ESP8266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027063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Smart Home Automation and Weather Station.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474285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5366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ESP32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027063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Camera surveillance and wearables.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474285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5366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027063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Smart Agriculture Monitoring System.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70080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Voice-controlled devices with ESP32. Example project cost: under $50 USD.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2025-03-13T18:16:28Z</dcterms:created>
  <dcterms:modified xsi:type="dcterms:W3CDTF">2025-03-13T18:16:28Z</dcterms:modified>
</cp:coreProperties>
</file>